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73" r:id="rId3"/>
    <p:sldId id="274" r:id="rId4"/>
    <p:sldId id="275" r:id="rId5"/>
    <p:sldId id="276" r:id="rId6"/>
    <p:sldId id="277" r:id="rId7"/>
    <p:sldId id="272" r:id="rId8"/>
    <p:sldId id="278" r:id="rId9"/>
    <p:sldId id="279" r:id="rId10"/>
    <p:sldId id="280" r:id="rId11"/>
    <p:sldId id="281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78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121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313" y="0"/>
            <a:ext cx="2971121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063"/>
            <a:ext cx="2971121" cy="46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313" y="8830063"/>
            <a:ext cx="2971121" cy="46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3309CE9-D754-43EB-A300-83492D54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121" cy="4647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313" y="0"/>
            <a:ext cx="2971121" cy="4647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2492EEB-F1F7-4E3F-B882-2FE06BA971CF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44" y="4415830"/>
            <a:ext cx="5486713" cy="4182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063"/>
            <a:ext cx="2971121" cy="46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313" y="8830063"/>
            <a:ext cx="2971121" cy="46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B3C3064-AFCF-425E-AE86-11E65695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B04E-F6D8-4609-8BEB-075F4EC9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AC58-78F8-43A9-84DF-A160F7E0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7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7FAD3-8C4E-4810-9136-219F4E43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2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53A9-1C3A-4D6B-B560-E67371257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43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160-51FC-4BDD-A1F4-44E7CB40F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A49D-7B53-485E-88D3-C730ECC8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5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B2E69-7E90-47B3-B58E-A6E68F9F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F0FA-5E6D-4722-88D6-93B8C813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50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81E2-ACC5-4143-98BF-C3E7A93BB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3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F24C-9C51-4461-A2AB-131F18A8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BC11-4202-42E4-9B87-5BF3F4A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5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5000"/>
                <a:lumOff val="35000"/>
              </a:schemeClr>
            </a:gs>
            <a:gs pos="100000">
              <a:srgbClr val="F7F7F7"/>
            </a:gs>
            <a:gs pos="21000">
              <a:srgbClr val="B2B2B2"/>
            </a:gs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5C123369-FD66-4B82-9BCD-C859596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LEASES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4613" y="3048000"/>
            <a:ext cx="6400800" cy="2819400"/>
          </a:xfrm>
        </p:spPr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DURATIONS</a:t>
            </a:r>
          </a:p>
          <a:p>
            <a:r>
              <a:rPr lang="en-US" dirty="0" smtClean="0"/>
              <a:t>FILING</a:t>
            </a:r>
          </a:p>
          <a:p>
            <a:r>
              <a:rPr lang="en-US" dirty="0" smtClean="0"/>
              <a:t>CURRENT TRENDS</a:t>
            </a:r>
          </a:p>
          <a:p>
            <a:r>
              <a:rPr lang="en-US" dirty="0" smtClean="0"/>
              <a:t>REPORTING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Reasons for Leasing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Newer Assets</a:t>
            </a:r>
          </a:p>
          <a:p>
            <a:pPr lvl="1"/>
            <a:r>
              <a:rPr lang="en-US" dirty="0" smtClean="0"/>
              <a:t>Advanced Technology</a:t>
            </a:r>
          </a:p>
          <a:p>
            <a:pPr lvl="1"/>
            <a:r>
              <a:rPr lang="en-US" dirty="0" smtClean="0"/>
              <a:t>May help company image (e.g., environmental practices/perspective)</a:t>
            </a:r>
          </a:p>
          <a:p>
            <a:pPr lvl="1"/>
            <a:r>
              <a:rPr lang="en-US" dirty="0" smtClean="0"/>
              <a:t>Keeps fleet younger in age and promotes replacement cycles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06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Other Reasons</a:t>
            </a:r>
            <a:r>
              <a:rPr lang="en-US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00732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b="1" dirty="0"/>
              <a:t>“Lease” means a transaction evidenced by a written document in which a Lessor vests exclusive possession, control, and responsibility for the operation of a Vehicle in a Lessee for a specific term. A long-term Lease is for a period of 30 calendar days or more. A short-term Lease is for a period of less than 30 calendar days.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6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“Lessee” means a Person that is authorized to have exclusive possession and control of a Vehicle owned by another under terms of a Lease agreement.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“Lessor” means a Person that, under the terms of a Lease agreement, authorizes another Person to have exclusive possession, control of, and responsibility for the operation of a Vehicle.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1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LONG 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4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OF 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Jurisdictions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Availability of Records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Who is responsible for Reporting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9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dirty="0" smtClean="0"/>
              <a:t>CURRENT TRENDS/REASONS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ARE THE CURRENT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01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Reasons for Leasing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Benefits</a:t>
            </a:r>
          </a:p>
          <a:p>
            <a:pPr lvl="1"/>
            <a:r>
              <a:rPr lang="en-US" dirty="0" smtClean="0"/>
              <a:t>Sales tax may be streamlined in the lease in much smaller increments vs. full amount at time of purchase/title/registration</a:t>
            </a:r>
          </a:p>
          <a:p>
            <a:pPr lvl="1"/>
            <a:r>
              <a:rPr lang="en-US" dirty="0" smtClean="0"/>
              <a:t>Allows for capitalization of the leased assets (or treated as an operating lease)</a:t>
            </a:r>
          </a:p>
          <a:p>
            <a:pPr lvl="1"/>
            <a:r>
              <a:rPr lang="en-US" dirty="0" smtClean="0"/>
              <a:t>Allows cap costs of the asset over the span of the lease term rather than up front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9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Reasons for Leasing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May allow maintenance under the leased (costs passed through to the lessee)</a:t>
            </a:r>
          </a:p>
          <a:p>
            <a:pPr lvl="1"/>
            <a:r>
              <a:rPr lang="en-US" dirty="0" smtClean="0"/>
              <a:t>Roadside assistance</a:t>
            </a:r>
          </a:p>
          <a:p>
            <a:pPr lvl="1"/>
            <a:r>
              <a:rPr lang="en-US" dirty="0" smtClean="0"/>
              <a:t>May have access to better network of maintenance locations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50021"/>
      </p:ext>
    </p:extLst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158</TotalTime>
  <Words>281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IFTA IRP Power Point Template 2 - SELECTED</vt:lpstr>
      <vt:lpstr>LEASES</vt:lpstr>
      <vt:lpstr>LEASE</vt:lpstr>
      <vt:lpstr>LESSEE</vt:lpstr>
      <vt:lpstr>LESSOR</vt:lpstr>
      <vt:lpstr>DURATION</vt:lpstr>
      <vt:lpstr>FILING OF LEASES</vt:lpstr>
      <vt:lpstr>CURRENT TRENDS/REASONS</vt:lpstr>
      <vt:lpstr>Business Reasons for Leasing</vt:lpstr>
      <vt:lpstr>Business Reasons for Leasing</vt:lpstr>
      <vt:lpstr>Business Reasons for Leasing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18</cp:revision>
  <dcterms:created xsi:type="dcterms:W3CDTF">2013-12-31T16:19:10Z</dcterms:created>
  <dcterms:modified xsi:type="dcterms:W3CDTF">2016-03-07T16:16:03Z</dcterms:modified>
</cp:coreProperties>
</file>