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73" r:id="rId3"/>
    <p:sldId id="274" r:id="rId4"/>
    <p:sldId id="275" r:id="rId5"/>
    <p:sldId id="276" r:id="rId6"/>
    <p:sldId id="277" r:id="rId7"/>
    <p:sldId id="272" r:id="rId8"/>
    <p:sldId id="278" r:id="rId9"/>
    <p:sldId id="279" r:id="rId10"/>
    <p:sldId id="280" r:id="rId11"/>
    <p:sldId id="281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7F7F7"/>
    <a:srgbClr val="D9D9D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786" y="-2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121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313" y="0"/>
            <a:ext cx="2971121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063"/>
            <a:ext cx="2971121" cy="46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313" y="8830063"/>
            <a:ext cx="2971121" cy="46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3309CE9-D754-43EB-A300-83492D544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49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121" cy="4647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313" y="0"/>
            <a:ext cx="2971121" cy="4647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E2492EEB-F1F7-4E3F-B882-2FE06BA971CF}" type="datetimeFigureOut">
              <a:rPr lang="en-US"/>
              <a:pPr>
                <a:defRPr/>
              </a:pPr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644" y="4415830"/>
            <a:ext cx="5486713" cy="4182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063"/>
            <a:ext cx="2971121" cy="464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313" y="8830063"/>
            <a:ext cx="2971121" cy="464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EB3C3064-AFCF-425E-AE86-11E656955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58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B04E-F6D8-4609-8BEB-075F4EC93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"/>
            <a:ext cx="20780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313" y="204788"/>
            <a:ext cx="139541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56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AC58-78F8-43A9-84DF-A160F7E07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172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7FAD3-8C4E-4810-9136-219F4E43C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729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378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553A9-1C3A-4D6B-B560-E67371257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4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C9160-51FC-4BDD-A1F4-44E7CB40F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94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A49D-7B53-485E-88D3-C730ECC80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58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B2E69-7E90-47B3-B58E-A6E68F9F2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74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8F0FA-5E6D-4722-88D6-93B8C8137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5501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381E2-ACC5-4143-98BF-C3E7A93BB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83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3F24C-9C51-4461-A2AB-131F18A87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63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CBC11-4202-42E4-9B87-5BF3F4A5A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552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5000"/>
                <a:lumOff val="35000"/>
              </a:schemeClr>
            </a:gs>
            <a:gs pos="100000">
              <a:srgbClr val="F7F7F7"/>
            </a:gs>
            <a:gs pos="21000">
              <a:srgbClr val="B2B2B2"/>
            </a:gs>
            <a:gs pos="0">
              <a:schemeClr val="bg2">
                <a:lumMod val="40000"/>
                <a:lumOff val="60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5C123369-FD66-4B82-9BCD-C8595967D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LEASES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4613" y="3048000"/>
            <a:ext cx="6400800" cy="2819400"/>
          </a:xfrm>
        </p:spPr>
        <p:txBody>
          <a:bodyPr/>
          <a:lstStyle/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DURATIONS</a:t>
            </a:r>
          </a:p>
          <a:p>
            <a:r>
              <a:rPr lang="en-US" dirty="0" smtClean="0"/>
              <a:t>FILING</a:t>
            </a:r>
          </a:p>
          <a:p>
            <a:r>
              <a:rPr lang="en-US" dirty="0" smtClean="0"/>
              <a:t>CURRENT TRENDS</a:t>
            </a:r>
          </a:p>
          <a:p>
            <a:r>
              <a:rPr lang="en-US" dirty="0" smtClean="0"/>
              <a:t>REPORTING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Reasons for Leasing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Newer Assets</a:t>
            </a:r>
          </a:p>
          <a:p>
            <a:pPr lvl="1"/>
            <a:r>
              <a:rPr lang="en-US" dirty="0" smtClean="0"/>
              <a:t>Advanced Technology</a:t>
            </a:r>
          </a:p>
          <a:p>
            <a:pPr lvl="1"/>
            <a:r>
              <a:rPr lang="en-US" dirty="0" smtClean="0"/>
              <a:t>May help company image (e.g., environmental practices/perspective)</a:t>
            </a:r>
          </a:p>
          <a:p>
            <a:pPr lvl="1"/>
            <a:r>
              <a:rPr lang="en-US" dirty="0" smtClean="0"/>
              <a:t>Keeps fleet younger in age and promotes replacement cycles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006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Other Reasons</a:t>
            </a:r>
            <a:r>
              <a:rPr lang="en-US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00732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029200"/>
          </a:xfrm>
        </p:spPr>
        <p:txBody>
          <a:bodyPr/>
          <a:lstStyle/>
          <a:p>
            <a:r>
              <a:rPr lang="en-US" b="1" dirty="0"/>
              <a:t>“Lease” means a transaction evidenced by a written document in which a Lessor vests exclusive possession, control, and responsibility for the operation of a Vehicle in a Lessee for a specific term. A long-term Lease is for a period of 30 calendar days or more. A short-term Lease is for a period of less than 30 calendar days.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86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“Lessee” means a Person that is authorized to have exclusive possession and control of a Vehicle owned by another under terms of a Lease agreement.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09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“Lessor” means a Person that, under the terms of a Lease agreement, authorizes another Person to have exclusive possession, control of, and responsibility for the operation of a Vehicle.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1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TERM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LONG 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40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OF 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Jurisdictions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Availability of Records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Who is responsible for Reporting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93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r>
              <a:rPr lang="en-US" dirty="0" smtClean="0"/>
              <a:t>CURRENT TRENDS/REASONS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THE CURRENT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01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Reasons for Leasing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Benefits</a:t>
            </a:r>
          </a:p>
          <a:p>
            <a:pPr lvl="1"/>
            <a:r>
              <a:rPr lang="en-US" dirty="0" smtClean="0"/>
              <a:t>Sales tax may be streamlined in the lease in much smaller increments vs. full amount at time of purchase/title/registration</a:t>
            </a:r>
          </a:p>
          <a:p>
            <a:pPr lvl="1"/>
            <a:r>
              <a:rPr lang="en-US" dirty="0" smtClean="0"/>
              <a:t>Allows for capitalization of the leased assets (or treated as an operating lease)</a:t>
            </a:r>
          </a:p>
          <a:p>
            <a:pPr lvl="1"/>
            <a:r>
              <a:rPr lang="en-US" dirty="0" smtClean="0"/>
              <a:t>Allows cap costs of the asset over the span of the lease term rather than up front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93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Reasons for Leasing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</a:p>
          <a:p>
            <a:pPr lvl="1"/>
            <a:r>
              <a:rPr lang="en-US" dirty="0" smtClean="0"/>
              <a:t>May allow maintenance under the leased (costs passed through to the lessee)</a:t>
            </a:r>
          </a:p>
          <a:p>
            <a:pPr lvl="1"/>
            <a:r>
              <a:rPr lang="en-US" dirty="0" smtClean="0"/>
              <a:t>Roadside assistance</a:t>
            </a:r>
          </a:p>
          <a:p>
            <a:pPr lvl="1"/>
            <a:r>
              <a:rPr lang="en-US" dirty="0" smtClean="0"/>
              <a:t>May have access to better network of maintenance locations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50021"/>
      </p:ext>
    </p:extLst>
  </p:cSld>
  <p:clrMapOvr>
    <a:masterClrMapping/>
  </p:clrMapOvr>
</p:sld>
</file>

<file path=ppt/theme/theme1.xml><?xml version="1.0" encoding="utf-8"?>
<a:theme xmlns:a="http://schemas.openxmlformats.org/drawingml/2006/main" name="IFTA IRP Power Point Template 2 - SELECTED">
  <a:themeElements>
    <a:clrScheme name="AAMVA_IRP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AMVA_IRP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AAMVA_IRP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IFTA IRP Power Point Template 2 - SELECTED</Template>
  <TotalTime>158</TotalTime>
  <Words>281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IFTA IRP Power Point Template 2 - SELECTED</vt:lpstr>
      <vt:lpstr>LEASES</vt:lpstr>
      <vt:lpstr>LEASE</vt:lpstr>
      <vt:lpstr>LESSEE</vt:lpstr>
      <vt:lpstr>LESSOR</vt:lpstr>
      <vt:lpstr>DURATION</vt:lpstr>
      <vt:lpstr>FILING OF LEASES</vt:lpstr>
      <vt:lpstr>CURRENT TRENDS/REASONS</vt:lpstr>
      <vt:lpstr>Business Reasons for Leasing</vt:lpstr>
      <vt:lpstr>Business Reasons for Leasing</vt:lpstr>
      <vt:lpstr>Business Reasons for Leasing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Rizzo Trapp</dc:creator>
  <cp:lastModifiedBy>Tammy Trinker</cp:lastModifiedBy>
  <cp:revision>18</cp:revision>
  <dcterms:created xsi:type="dcterms:W3CDTF">2013-12-31T16:19:10Z</dcterms:created>
  <dcterms:modified xsi:type="dcterms:W3CDTF">2016-03-07T16:16:03Z</dcterms:modified>
</cp:coreProperties>
</file>